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B52"/>
    <a:srgbClr val="E15B40"/>
    <a:srgbClr val="281262"/>
    <a:srgbClr val="602BE9"/>
    <a:srgbClr val="061134"/>
    <a:srgbClr val="232534"/>
    <a:srgbClr val="DFD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28F85-524E-43A6-B744-2E19911D8A90}" v="430" dt="2025-01-27T16:14:53.296"/>
    <p1510:client id="{B6FDCCE5-EDDF-48A2-B827-5B631B913FF2}" v="866" dt="2025-01-27T09:04:04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77" d="100"/>
          <a:sy n="77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7EF4-E622-3C75-27D3-A557AC17B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EEECF-9F67-7D47-B69D-4645A1E55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665C0-00C4-8674-7EF2-260CDC153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A03B0-DEE2-A54C-00D4-42FD7093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2D07B-B643-9260-3638-A509B06D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44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687A-7704-FEA5-A669-8F8CA967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E18E0-4C2C-A916-BA2E-A4DDA7CB0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5DF27-81DF-F5B8-008B-A8B239CD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07305-AEA4-49AA-FBEF-2B417FF9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A9080-A232-397C-4A0A-CB13F05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18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F4576C-8DA9-FA1A-B583-1B60BA58C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FED02-2FC6-B7E8-5377-DFFDBBA40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50CA4-0B00-4E69-7ED8-EA3440C2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607BF-4B20-FC16-388F-16C2456D7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18E8E-A22F-7394-6242-A207D25D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15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CCAD-D0A4-CAAA-D2D2-0BD3114D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FBDA-E0C4-8792-E225-AA9395101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19D38-1011-9947-46DA-C63FADE8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027A6-549D-0CAA-72F6-E3845241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F62FB-D7E8-AE53-933B-F1D351A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55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1156-6FF9-6A0F-3B47-8CC91F70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C582B-513B-C028-18AD-773A40C73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F00A5-BCE7-85A2-66F7-5F5F2682C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E3F3-4E02-A671-AEB6-D681F5E0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44ED-CE73-347B-19B4-EBE5EE07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30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639A-D810-957C-28B7-FA34F13C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407D7-E4D9-A80C-597D-6FAE59E1C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46B77-173A-4EFB-4783-27481A306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AE226-6270-1434-5942-5ADBFF21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F0AA-3666-3C75-ADC8-CF3E25E7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6BA6A-F8D0-D6EA-7D3E-B59B19AF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28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0C18A-2F5D-04A8-E82A-22A8DD12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7B438-52E6-CE9F-EBCB-3A0D7F231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586F7-6B08-3014-9B84-1C491ABF1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A7BEB-3097-EDD9-2E2C-D4D3F5C11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72A01-AA78-FE61-605B-3B90F2F95B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1797E-8EC0-6682-293C-57F42B4E7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3C8A1-7532-E39F-1A40-4C74385F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18129-43B4-5504-BE25-6D2F123B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94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8C41-8825-ADFB-E7D9-E36F47A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C3044-8F2C-2200-D326-F083CB0F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482C1-D533-B99C-1939-72510009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D8ADB-ECAB-18DE-6A45-E3A41957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64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E5A31-C4F0-52A8-C92F-DA17DF07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5FB21-72BE-3A3F-1D1D-CBA9F85A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E8A6F-1DA0-18B4-848B-381CFEBF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49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A70B-D126-4D90-D190-F89821AF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5DAE-A5A7-4A5F-D976-42FB87AFB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6785F-3CEA-74C2-700F-D0D5F4C80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54FE8-11A4-5B30-D79C-EE292469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B34BC-C7B8-00BE-2F10-CB4A4F34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28E75-1250-325F-E852-228553D5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96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56D3E-0819-23F9-A33A-A92D347F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F8B3B7-0117-E6A7-9081-6F8C698C3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88A79-B73A-0FCB-A39C-8C261B056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A5343-F4A5-E274-132C-673AFADC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46906-A05A-1E91-3817-1499204A4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C81D1-F678-1FCA-6402-E67A4953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28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2DF40-0848-D157-A988-EB6A7736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F72F2-DE91-DE5B-100E-F38882F14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824A5-9606-45F3-0ECF-19B3ED8B0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38467-659A-4D6F-AD47-135192DE87DC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3817B-8BA0-FE59-4BBB-E12AB82A7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128C2-03FF-EEB4-86A9-AAD7AE196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81041-8ECC-4561-8520-A0871F4D35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68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chnology Consulting Infographic Powerpoint Template and Google Slides  Theme">
            <a:extLst>
              <a:ext uri="{FF2B5EF4-FFF2-40B4-BE49-F238E27FC236}">
                <a16:creationId xmlns:a16="http://schemas.microsoft.com/office/drawing/2014/main" id="{03E51152-C2ED-0AD7-DB46-B5F366899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07"/>
          <a:stretch/>
        </p:blipFill>
        <p:spPr bwMode="auto">
          <a:xfrm>
            <a:off x="0" y="0"/>
            <a:ext cx="7216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89666C-CEFE-9582-C6BA-EFB54703C61B}"/>
              </a:ext>
            </a:extLst>
          </p:cNvPr>
          <p:cNvSpPr txBox="1"/>
          <p:nvPr/>
        </p:nvSpPr>
        <p:spPr>
          <a:xfrm>
            <a:off x="7428595" y="1905508"/>
            <a:ext cx="4401457" cy="280076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N" sz="4400" b="1" dirty="0">
                <a:solidFill>
                  <a:srgbClr val="061134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Sales &amp; Financial Insights for Atliq Hardware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C5AE-EF78-435C-1893-488D3F7CACE5}"/>
              </a:ext>
            </a:extLst>
          </p:cNvPr>
          <p:cNvSpPr txBox="1"/>
          <p:nvPr/>
        </p:nvSpPr>
        <p:spPr>
          <a:xfrm>
            <a:off x="7428595" y="4881604"/>
            <a:ext cx="3476465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080B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2000" dirty="0">
                <a:solidFill>
                  <a:srgbClr val="232534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Presented By: Mohamed Asif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47C152-8531-377C-9309-8617748EF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236" y="147235"/>
            <a:ext cx="2882264" cy="8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6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015C2-8592-42AD-2309-5BA44BD01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B64204E-0857-8488-268C-6C36DF3B647C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40A5A4A9-9BB2-AA3A-B447-B24C04E92091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EAB935-9F14-E0EC-7C92-CFBB28B917BC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8FCA2-09C6-9D26-8575-7A3DCE7B9C00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C602D2-E852-FBA5-02DB-B229FA1E7BBB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E148BF43-5035-DCFB-56D1-8F76C38AE1C1}"/>
              </a:ext>
            </a:extLst>
          </p:cNvPr>
          <p:cNvSpPr txBox="1"/>
          <p:nvPr/>
        </p:nvSpPr>
        <p:spPr>
          <a:xfrm>
            <a:off x="1012230" y="1515834"/>
            <a:ext cx="3160265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212E69FA-9701-D381-B8DA-410E38A86DBC}"/>
              </a:ext>
            </a:extLst>
          </p:cNvPr>
          <p:cNvSpPr txBox="1"/>
          <p:nvPr/>
        </p:nvSpPr>
        <p:spPr>
          <a:xfrm>
            <a:off x="1012230" y="2629268"/>
            <a:ext cx="298633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Profit &amp; Loss (P&amp;L) </a:t>
            </a:r>
            <a:br>
              <a:rPr lang="en-US" sz="1600" spc="-27" dirty="0"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Statement by Markets Report</a:t>
            </a:r>
            <a:endParaRPr lang="en-US" sz="1600" b="1" spc="-27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2BA49668-97CC-7BA2-9157-B92BDE43C978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19AD0D-E8A8-09AC-65C8-8BECCF464C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43B022DF-C0CA-BBF3-2846-1C7FC163048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98DD857-AE67-0FF0-20E7-1CEBE66D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35" y="850432"/>
            <a:ext cx="5350410" cy="69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5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83484-DB6F-A8F4-F28D-C68F43B3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BC34BD0-9BE5-E227-FFD5-FC9A65D4BD79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E9D363-E775-388D-3E9E-5D5823D4455A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0DE2FF-303C-35F5-3E69-10057228C0AA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BAF589-DAE3-87CC-32B8-C5D0F550AF8C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5D5207-A69B-2DCA-69B7-97147D211B21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3CCCFB10-E209-1228-4515-6986BA7B85A9}"/>
              </a:ext>
            </a:extLst>
          </p:cNvPr>
          <p:cNvSpPr txBox="1"/>
          <p:nvPr/>
        </p:nvSpPr>
        <p:spPr>
          <a:xfrm>
            <a:off x="1012230" y="1515834"/>
            <a:ext cx="2986333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3F06B444-D90B-E729-6866-189B284F75E4}"/>
              </a:ext>
            </a:extLst>
          </p:cNvPr>
          <p:cNvSpPr txBox="1"/>
          <p:nvPr/>
        </p:nvSpPr>
        <p:spPr>
          <a:xfrm>
            <a:off x="1012230" y="2741584"/>
            <a:ext cx="171547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Profit &amp; Loss (P&amp;L) </a:t>
            </a:r>
            <a:br>
              <a:rPr lang="en-US" sz="1600" spc="-27" dirty="0"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Statement by Month Report</a:t>
            </a:r>
            <a:endParaRPr lang="en-US" sz="1600" b="1" spc="-27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6BDC00D-D658-199E-595C-343412338AAC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76369E3-D873-ADCB-B7C4-3601DFC80D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8A792422-F8B0-EBBE-1F48-B373C04DFD7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C7332F-0295-C2F1-3144-5E4642C9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01" y="320878"/>
            <a:ext cx="6812020" cy="88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7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97B48-CFA9-0B32-C86F-4D58C1D1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E233DDD-119B-D424-5BFA-A436ECD39B45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1421FEA1-0283-A9E7-22DD-2A6E8F69B21C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34AB62-A692-A727-2E3D-6E057A1317EE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4B7DCD-F6D3-BD56-DCD2-E02933E8EAC3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D6BD49-E31C-7CAB-EB1C-D518BC3CFE56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9944187C-6FF6-6345-D93D-924B0D9A6AF5}"/>
              </a:ext>
            </a:extLst>
          </p:cNvPr>
          <p:cNvSpPr txBox="1"/>
          <p:nvPr/>
        </p:nvSpPr>
        <p:spPr>
          <a:xfrm>
            <a:off x="1012230" y="1515834"/>
            <a:ext cx="3111897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53878D53-EDFA-9178-097C-1FB802C5F21B}"/>
              </a:ext>
            </a:extLst>
          </p:cNvPr>
          <p:cNvSpPr txBox="1"/>
          <p:nvPr/>
        </p:nvSpPr>
        <p:spPr>
          <a:xfrm>
            <a:off x="1012231" y="2709092"/>
            <a:ext cx="174646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New Products by Fiscal Year Report - 2021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32CF627E-157B-12AB-E975-8DE44DB20911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1B3CAE4-4097-A439-987E-DBF0FB861A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7B5902DD-C012-F2CF-E146-508B450108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1D850E4-BC7F-E4E0-8AE1-2A6AABDC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99" y="845806"/>
            <a:ext cx="7524303" cy="659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0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F3AC-94E0-205A-5F9D-794E7A190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AAA4760-6A0B-3D54-5B3A-FEF10BB6EEC9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33472DD3-FD61-4602-F2DC-B24279C8D1B7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806192-FDF5-E76B-4469-2C83F42C42E4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2A72EB-5A79-EA79-BFE6-B42A70C7DF43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6E80A2-4EE3-9952-6E04-B2D9093D22DA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18B381E2-6E28-022B-4324-EFEC03AA9E55}"/>
              </a:ext>
            </a:extLst>
          </p:cNvPr>
          <p:cNvSpPr txBox="1"/>
          <p:nvPr/>
        </p:nvSpPr>
        <p:spPr>
          <a:xfrm>
            <a:off x="1012230" y="1515834"/>
            <a:ext cx="2862346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66865D75-DC29-C5E0-1177-4C97E0A0DF44}"/>
              </a:ext>
            </a:extLst>
          </p:cNvPr>
          <p:cNvSpPr txBox="1"/>
          <p:nvPr/>
        </p:nvSpPr>
        <p:spPr>
          <a:xfrm>
            <a:off x="1012231" y="2697055"/>
            <a:ext cx="205643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Top 5 Country / Markets Report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F3EF896F-CFB4-1079-C3A2-8A9FC3509401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F840E8C-E689-3F29-48FF-BE3C2282DC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1F16E8BE-B1D1-9A5F-5C09-BAC65CDC60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756CD73-F1D1-797C-52C7-5491E6BA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411" y="1283064"/>
            <a:ext cx="6893126" cy="89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84A2A-D58A-716A-1908-DF683AD81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1F9130-60CF-7099-53C9-ABFE33BA7345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898DD533-6A94-FCE6-F8DA-9FF51BCC01F7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398FE7-EFCE-2C45-783B-B09D56C59304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548FDA-1C4D-D588-C4A2-6AB9D4D1BBC7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1492B6-0978-FC70-BC3A-DCD2E9E3ED8E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12F57C2-B88C-1C0D-4FF5-85BC621AEE33}"/>
              </a:ext>
            </a:extLst>
          </p:cNvPr>
          <p:cNvSpPr txBox="1"/>
          <p:nvPr/>
        </p:nvSpPr>
        <p:spPr>
          <a:xfrm>
            <a:off x="1012230" y="1515834"/>
            <a:ext cx="3358292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0CEFF46A-D150-0B77-65E9-312CCC13C110}"/>
              </a:ext>
            </a:extLst>
          </p:cNvPr>
          <p:cNvSpPr txBox="1"/>
          <p:nvPr/>
        </p:nvSpPr>
        <p:spPr>
          <a:xfrm>
            <a:off x="1012230" y="2714404"/>
            <a:ext cx="231624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Top 5 &amp; Bottom 5  </a:t>
            </a:r>
            <a:br>
              <a:rPr lang="en-US" sz="1600" spc="-27" dirty="0"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Products Report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E68F5A84-558F-5677-5DC5-548423F9B120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2E9CAE-7B75-440E-9D5C-D4052EA34E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55F21D07-232F-2418-0198-FE8B2EB7BCA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E83DE0-876D-AC57-F6BB-7A7463BD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394" y="845806"/>
            <a:ext cx="6252614" cy="80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6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3E1A9-0BC4-22BC-0604-90999FAD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77279E4-60E2-75C4-2D89-586B5E777C6B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F4A7BBE7-01B5-B675-FA1E-D8E3C3B2826C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F080B3-3C0C-AF73-9D50-64F91C2AA23A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9CF3AC-9FB9-2EAF-DB56-86DA58343963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D9F29E-5F5B-6B9B-0E0B-077ED6F405B9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6234D1E-8C53-8E3E-D509-4F547810390B}"/>
              </a:ext>
            </a:extLst>
          </p:cNvPr>
          <p:cNvSpPr txBox="1"/>
          <p:nvPr/>
        </p:nvSpPr>
        <p:spPr>
          <a:xfrm>
            <a:off x="1012230" y="1515834"/>
            <a:ext cx="2927883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6D3A46A7-7869-9CB1-6EEF-7FBA3A1EF10A}"/>
              </a:ext>
            </a:extLst>
          </p:cNvPr>
          <p:cNvSpPr txBox="1"/>
          <p:nvPr/>
        </p:nvSpPr>
        <p:spPr>
          <a:xfrm>
            <a:off x="1012230" y="2690227"/>
            <a:ext cx="204796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Top 10 Products Report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3177E992-F023-28F0-CB34-BF987C09C842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421813B-9A0F-EA21-96CD-2C4A471E12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FD35591C-5928-527F-E7CF-B510480C9FD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8AE62C-C368-2C01-D576-453F3E79F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81" y="1077244"/>
            <a:ext cx="6239311" cy="807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0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D3494-DFE2-639F-3C1D-0BB4D5858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74EE66C-9DB9-8045-2121-CB7E10B0275F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662AE808-DC66-15E7-CBCE-F82F7A49EEF2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324869-407D-F92C-52DB-8D17FEBA6C05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5CC61-C7C8-47FE-4A0B-D13A46A26D19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A24CE3-104B-4248-E997-1A678735F173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4BB509C9-AA30-D0AF-2EAD-A96259518B51}"/>
              </a:ext>
            </a:extLst>
          </p:cNvPr>
          <p:cNvSpPr txBox="1"/>
          <p:nvPr/>
        </p:nvSpPr>
        <p:spPr>
          <a:xfrm>
            <a:off x="1012230" y="1515834"/>
            <a:ext cx="2986746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FF7A11D8-C66F-1192-CA1E-EBC10A6B153D}"/>
              </a:ext>
            </a:extLst>
          </p:cNvPr>
          <p:cNvSpPr txBox="1"/>
          <p:nvPr/>
        </p:nvSpPr>
        <p:spPr>
          <a:xfrm>
            <a:off x="1012230" y="2741584"/>
            <a:ext cx="16456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Division Level Report 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CEBD2721-E4BE-8D12-54DD-9F910BA6D4FF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7267588-A292-CB51-4F45-D479873E99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1C6810C0-9542-B3DE-5B85-F88B75362BA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823B8AF-6D63-89E3-5D96-34D9EA77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47" t="3746" r="7055" b="32197"/>
          <a:stretch/>
        </p:blipFill>
        <p:spPr>
          <a:xfrm>
            <a:off x="2741024" y="1204793"/>
            <a:ext cx="6981089" cy="35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8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DD72E-DF2C-07AF-8C8A-79BFBFFA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DBCBB63-EF07-0341-8138-FB9A8C9569C8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61F5E7BE-E520-E9B0-DE6D-89BA2B8C9839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E483E9-805B-B2B0-BB9B-D679A3992667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A52F4D-0EAC-695D-C96A-F37B34D4DF40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86EBA5-6C78-54B8-724B-C97E8C46852B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BD477F65-658C-2C05-2D50-575D66C04A71}"/>
              </a:ext>
            </a:extLst>
          </p:cNvPr>
          <p:cNvSpPr txBox="1"/>
          <p:nvPr/>
        </p:nvSpPr>
        <p:spPr>
          <a:xfrm>
            <a:off x="1012230" y="1515834"/>
            <a:ext cx="3275862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FB21BB82-BCC7-A1EF-013B-3F2CD97848F8}"/>
              </a:ext>
            </a:extLst>
          </p:cNvPr>
          <p:cNvSpPr txBox="1"/>
          <p:nvPr/>
        </p:nvSpPr>
        <p:spPr>
          <a:xfrm>
            <a:off x="975023" y="2741584"/>
            <a:ext cx="240153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Gross Margin (GM) % by Quarters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05086DDB-93AB-B507-C15F-7AF5B88F897B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C0404BA-4377-1F5B-3266-EC5D40677EE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8FF85A18-1145-4130-551D-55D9A87FAE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9B94F1-CBE0-7B9C-70C7-D4DDE351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06" y="42672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05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10C82-4C3B-CA5D-1CB0-DF71455D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866E5B5-1B61-CD45-5D80-F2EBB74B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727614" y="2259024"/>
            <a:ext cx="5001616" cy="461810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43B979B-88A1-A160-29B6-A8FF2F240EB7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5C5B78F-412C-D27F-46AE-B5594E9AE895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08C8A7-3100-7E18-84CF-AC76ECAAD773}"/>
              </a:ext>
            </a:extLst>
          </p:cNvPr>
          <p:cNvGrpSpPr/>
          <p:nvPr/>
        </p:nvGrpSpPr>
        <p:grpSpPr>
          <a:xfrm>
            <a:off x="712286" y="563440"/>
            <a:ext cx="10767428" cy="6176066"/>
            <a:chOff x="712286" y="563440"/>
            <a:chExt cx="10767428" cy="6176066"/>
          </a:xfrm>
        </p:grpSpPr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74DD8062-A904-CA35-14E2-BD7DD3050306}"/>
                </a:ext>
              </a:extLst>
            </p:cNvPr>
            <p:cNvSpPr/>
            <p:nvPr/>
          </p:nvSpPr>
          <p:spPr>
            <a:xfrm>
              <a:off x="5380741" y="6431131"/>
              <a:ext cx="1428804" cy="130203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392B5A-57DC-E9D9-E1E3-DA32CAE417D9}"/>
                </a:ext>
              </a:extLst>
            </p:cNvPr>
            <p:cNvGrpSpPr/>
            <p:nvPr/>
          </p:nvGrpSpPr>
          <p:grpSpPr>
            <a:xfrm>
              <a:off x="712286" y="563440"/>
              <a:ext cx="10767428" cy="6176066"/>
              <a:chOff x="712286" y="563440"/>
              <a:chExt cx="10767428" cy="6176066"/>
            </a:xfrm>
          </p:grpSpPr>
          <p:sp>
            <p:nvSpPr>
              <p:cNvPr id="32" name="TextBox 12">
                <a:extLst>
                  <a:ext uri="{FF2B5EF4-FFF2-40B4-BE49-F238E27FC236}">
                    <a16:creationId xmlns:a16="http://schemas.microsoft.com/office/drawing/2014/main" id="{9AA32BF1-EBB0-C7C1-6DF6-235DEF58A9E6}"/>
                  </a:ext>
                </a:extLst>
              </p:cNvPr>
              <p:cNvSpPr txBox="1"/>
              <p:nvPr/>
            </p:nvSpPr>
            <p:spPr>
              <a:xfrm>
                <a:off x="4794127" y="1155753"/>
                <a:ext cx="2605458" cy="496867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051D40"/>
                    </a:solidFill>
                    <a:latin typeface="Open Sans Extra Bold"/>
                    <a:ea typeface="Open Sans Extra Bold"/>
                    <a:cs typeface="Open Sans Extra Bold"/>
                    <a:sym typeface="Open Sans Extra Bold"/>
                  </a:rPr>
                  <a:t>DATA MODEL</a:t>
                </a:r>
              </a:p>
            </p:txBody>
          </p:sp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5810A463-DB00-2320-D585-57EA3F0D889E}"/>
                  </a:ext>
                </a:extLst>
              </p:cNvPr>
              <p:cNvSpPr/>
              <p:nvPr/>
            </p:nvSpPr>
            <p:spPr>
              <a:xfrm>
                <a:off x="1745342" y="592564"/>
                <a:ext cx="8703029" cy="5836853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D7B40E17-0AF5-816D-25BE-2F2424ED48B8}"/>
                  </a:ext>
                </a:extLst>
              </p:cNvPr>
              <p:cNvSpPr/>
              <p:nvPr/>
            </p:nvSpPr>
            <p:spPr>
              <a:xfrm>
                <a:off x="712286" y="563440"/>
                <a:ext cx="10767428" cy="6128096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7" name="Freeform 23">
                <a:extLst>
                  <a:ext uri="{FF2B5EF4-FFF2-40B4-BE49-F238E27FC236}">
                    <a16:creationId xmlns:a16="http://schemas.microsoft.com/office/drawing/2014/main" id="{880B3119-68DF-BFAC-E110-2B3F5B80E3BC}"/>
                  </a:ext>
                </a:extLst>
              </p:cNvPr>
              <p:cNvSpPr/>
              <p:nvPr/>
            </p:nvSpPr>
            <p:spPr>
              <a:xfrm>
                <a:off x="933288" y="6691536"/>
                <a:ext cx="10325424" cy="4797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21D0DC9-716A-6DB7-54F5-F5B52019D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1F1F1"/>
                  </a:clrFrom>
                  <a:clrTo>
                    <a:srgbClr val="F1F1F1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26440" y="2113648"/>
                <a:ext cx="8140833" cy="3384180"/>
              </a:xfrm>
              <a:prstGeom prst="rect">
                <a:avLst/>
              </a:prstGeom>
            </p:spPr>
          </p:pic>
        </p:grp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734AA0C-6907-1625-E18B-8050CBB5728A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Partial Circle 11">
            <a:extLst>
              <a:ext uri="{FF2B5EF4-FFF2-40B4-BE49-F238E27FC236}">
                <a16:creationId xmlns:a16="http://schemas.microsoft.com/office/drawing/2014/main" id="{FF789C32-87B2-6FF7-92E6-98F7343EB8C7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67F4D3-91FF-499A-6E00-0DB99D8000DE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9611D6E7-2700-FE93-DAF7-505D9BA36E1F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09B2A4A-2731-AFA0-620B-7CF86068F1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AE9F549C-F7DB-04B7-862D-33A894F2E76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128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136" y="2194164"/>
            <a:ext cx="5879728" cy="11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74"/>
              </a:lnSpc>
              <a:spcBef>
                <a:spcPct val="0"/>
              </a:spcBef>
            </a:pPr>
            <a:r>
              <a:rPr lang="en-US" sz="691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265943" y="6353363"/>
            <a:ext cx="3926059" cy="504639"/>
            <a:chOff x="0" y="0"/>
            <a:chExt cx="1551036" cy="199364"/>
          </a:xfrm>
          <a:solidFill>
            <a:srgbClr val="080B52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1D96F6-7D51-D2BD-835B-DADA9BB19F69}"/>
              </a:ext>
            </a:extLst>
          </p:cNvPr>
          <p:cNvGrpSpPr/>
          <p:nvPr/>
        </p:nvGrpSpPr>
        <p:grpSpPr>
          <a:xfrm>
            <a:off x="5495336" y="4042809"/>
            <a:ext cx="4119239" cy="1087852"/>
            <a:chOff x="3824611" y="3149027"/>
            <a:chExt cx="4119239" cy="1087852"/>
          </a:xfrm>
        </p:grpSpPr>
        <p:sp>
          <p:nvSpPr>
            <p:cNvPr id="10" name="TextBox 10"/>
            <p:cNvSpPr txBox="1"/>
            <p:nvPr/>
          </p:nvSpPr>
          <p:spPr>
            <a:xfrm>
              <a:off x="3824611" y="3149027"/>
              <a:ext cx="2498431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>
                <a:lnSpc>
                  <a:spcPts val="2700"/>
                </a:lnSpc>
                <a:spcBef>
                  <a:spcPct val="0"/>
                </a:spcBef>
              </a:pPr>
              <a:r>
                <a:rPr lang="en-US" sz="1929" b="1" spc="-38" dirty="0">
                  <a:solidFill>
                    <a:srgbClr val="080B5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Mohamed Asif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BC29178-2B5D-D40B-2E50-2A48CF5A5038}"/>
                </a:ext>
              </a:extLst>
            </p:cNvPr>
            <p:cNvGrpSpPr/>
            <p:nvPr/>
          </p:nvGrpSpPr>
          <p:grpSpPr>
            <a:xfrm>
              <a:off x="3824611" y="3970479"/>
              <a:ext cx="4119239" cy="266400"/>
              <a:chOff x="3824611" y="4206677"/>
              <a:chExt cx="4119239" cy="266400"/>
            </a:xfrm>
          </p:grpSpPr>
          <p:sp>
            <p:nvSpPr>
              <p:cNvPr id="12" name="TextBox 12"/>
              <p:cNvSpPr txBox="1"/>
              <p:nvPr/>
            </p:nvSpPr>
            <p:spPr>
              <a:xfrm>
                <a:off x="4182292" y="4236452"/>
                <a:ext cx="3761558" cy="20685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1">
                  <a:lnSpc>
                    <a:spcPts val="1689"/>
                  </a:lnSpc>
                  <a:spcBef>
                    <a:spcPct val="0"/>
                  </a:spcBef>
                </a:pPr>
                <a:r>
                  <a:rPr lang="en-US" sz="1207" spc="-24" dirty="0">
                    <a:solidFill>
                      <a:srgbClr val="080B52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www.linkedin.com/in/mohamed-asif-03a0a4247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6270859-C259-EA4B-2338-E97BF798C710}"/>
                  </a:ext>
                </a:extLst>
              </p:cNvPr>
              <p:cNvSpPr/>
              <p:nvPr/>
            </p:nvSpPr>
            <p:spPr>
              <a:xfrm>
                <a:off x="3824611" y="4206677"/>
                <a:ext cx="266400" cy="266400"/>
              </a:xfrm>
              <a:prstGeom prst="ellipse">
                <a:avLst/>
              </a:prstGeom>
              <a:solidFill>
                <a:srgbClr val="080B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2" name="Picture 2" descr="Linkedin ">
                <a:extLst>
                  <a:ext uri="{FF2B5EF4-FFF2-40B4-BE49-F238E27FC236}">
                    <a16:creationId xmlns:a16="http://schemas.microsoft.com/office/drawing/2014/main" id="{96052503-A08D-4407-1C51-6D2DB0826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2865" y="4274931"/>
                <a:ext cx="129892" cy="129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951136-77DB-8371-9DC6-782B20BF73A6}"/>
                </a:ext>
              </a:extLst>
            </p:cNvPr>
            <p:cNvGrpSpPr/>
            <p:nvPr/>
          </p:nvGrpSpPr>
          <p:grpSpPr>
            <a:xfrm>
              <a:off x="3824611" y="3591021"/>
              <a:ext cx="2730686" cy="266400"/>
              <a:chOff x="3824611" y="3846349"/>
              <a:chExt cx="2730686" cy="266400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4182292" y="3876124"/>
                <a:ext cx="2373005" cy="2068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1">
                  <a:lnSpc>
                    <a:spcPts val="1689"/>
                  </a:lnSpc>
                  <a:spcBef>
                    <a:spcPct val="0"/>
                  </a:spcBef>
                </a:pPr>
                <a:r>
                  <a:rPr lang="en-US" sz="1207" spc="-24" dirty="0">
                    <a:solidFill>
                      <a:srgbClr val="080B52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+91 87547 99824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14C5645-3822-CF18-749B-BC3DF7207C45}"/>
                  </a:ext>
                </a:extLst>
              </p:cNvPr>
              <p:cNvSpPr/>
              <p:nvPr/>
            </p:nvSpPr>
            <p:spPr>
              <a:xfrm>
                <a:off x="3824611" y="3846349"/>
                <a:ext cx="266400" cy="266400"/>
              </a:xfrm>
              <a:prstGeom prst="ellipse">
                <a:avLst/>
              </a:prstGeom>
              <a:solidFill>
                <a:srgbClr val="080B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5124" name="Picture 4" descr="Mobile ">
                <a:extLst>
                  <a:ext uri="{FF2B5EF4-FFF2-40B4-BE49-F238E27FC236}">
                    <a16:creationId xmlns:a16="http://schemas.microsoft.com/office/drawing/2014/main" id="{4FAAA4F5-D901-997A-1CE4-EDBC90BA51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3011" y="3914749"/>
                <a:ext cx="129600" cy="12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38CD63-8C11-6FC0-964B-DB9AC8506540}"/>
              </a:ext>
            </a:extLst>
          </p:cNvPr>
          <p:cNvGrpSpPr/>
          <p:nvPr/>
        </p:nvGrpSpPr>
        <p:grpSpPr>
          <a:xfrm>
            <a:off x="3307004" y="3794046"/>
            <a:ext cx="1764000" cy="1764000"/>
            <a:chOff x="1897351" y="3221679"/>
            <a:chExt cx="1764000" cy="1764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262C60B-4C74-1022-9704-1DC638752EA8}"/>
                </a:ext>
              </a:extLst>
            </p:cNvPr>
            <p:cNvSpPr/>
            <p:nvPr/>
          </p:nvSpPr>
          <p:spPr>
            <a:xfrm>
              <a:off x="1897351" y="3221679"/>
              <a:ext cx="1764000" cy="1764000"/>
            </a:xfrm>
            <a:prstGeom prst="ellipse">
              <a:avLst/>
            </a:prstGeom>
            <a:solidFill>
              <a:srgbClr val="080B5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0129FD-96A1-DF5F-82B0-35133277C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661" b="17597"/>
            <a:stretch/>
          </p:blipFill>
          <p:spPr>
            <a:xfrm>
              <a:off x="1963649" y="3287977"/>
              <a:ext cx="1631404" cy="1631404"/>
            </a:xfrm>
            <a:prstGeom prst="ellipse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8543" y="-210269"/>
            <a:ext cx="2642854" cy="7278539"/>
            <a:chOff x="0" y="0"/>
            <a:chExt cx="1044090" cy="2875472"/>
          </a:xfrm>
          <a:solidFill>
            <a:srgbClr val="080B5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4156" y="1094088"/>
            <a:ext cx="2608086" cy="79643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  <a:spcBef>
                <a:spcPct val="0"/>
              </a:spcBef>
            </a:pPr>
            <a:r>
              <a:rPr lang="en-US" sz="488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011706" y="-959409"/>
            <a:ext cx="2023413" cy="2140148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  <a:spcBef>
                <a:spcPct val="0"/>
              </a:spcBef>
            </a:pPr>
            <a:endParaRPr sz="1200" dirty="0"/>
          </a:p>
        </p:txBody>
      </p:sp>
      <p:sp>
        <p:nvSpPr>
          <p:cNvPr id="10" name="Freeform 10"/>
          <p:cNvSpPr/>
          <p:nvPr/>
        </p:nvSpPr>
        <p:spPr>
          <a:xfrm>
            <a:off x="7864487" y="298164"/>
            <a:ext cx="3981744" cy="6261672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E7C0FF-F039-64CF-1C7C-DA22E6E609B8}"/>
              </a:ext>
            </a:extLst>
          </p:cNvPr>
          <p:cNvGrpSpPr/>
          <p:nvPr/>
        </p:nvGrpSpPr>
        <p:grpSpPr>
          <a:xfrm>
            <a:off x="1924156" y="2186397"/>
            <a:ext cx="4171844" cy="445686"/>
            <a:chOff x="1924156" y="2221314"/>
            <a:chExt cx="4171844" cy="445686"/>
          </a:xfrm>
        </p:grpSpPr>
        <p:sp>
          <p:nvSpPr>
            <p:cNvPr id="11" name="TextBox 11"/>
            <p:cNvSpPr txBox="1"/>
            <p:nvPr/>
          </p:nvSpPr>
          <p:spPr>
            <a:xfrm>
              <a:off x="2555603" y="2278407"/>
              <a:ext cx="2515346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  <a:spcBef>
                  <a:spcPct val="0"/>
                </a:spcBef>
              </a:pPr>
              <a:r>
                <a:rPr lang="en-US" sz="2000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Introduction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655433" y="2278407"/>
              <a:ext cx="440567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  <a:spcBef>
                  <a:spcPct val="0"/>
                </a:spcBef>
              </a:pPr>
              <a:r>
                <a:rPr lang="en-US" sz="2000" b="1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2E0927E-3236-BBC7-7152-8D58D594A377}"/>
                </a:ext>
              </a:extLst>
            </p:cNvPr>
            <p:cNvGrpSpPr/>
            <p:nvPr/>
          </p:nvGrpSpPr>
          <p:grpSpPr>
            <a:xfrm>
              <a:off x="1924156" y="2221314"/>
              <a:ext cx="427962" cy="445686"/>
              <a:chOff x="1986985" y="2286745"/>
              <a:chExt cx="302303" cy="314824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B318401B-7D1F-7B9A-7151-96C06EEDF770}"/>
                  </a:ext>
                </a:extLst>
              </p:cNvPr>
              <p:cNvSpPr/>
              <p:nvPr/>
            </p:nvSpPr>
            <p:spPr>
              <a:xfrm rot="5400000">
                <a:off x="1996176" y="2308457"/>
                <a:ext cx="314824" cy="271400"/>
              </a:xfrm>
              <a:prstGeom prst="triangle">
                <a:avLst/>
              </a:prstGeom>
              <a:pattFill prst="ltVert">
                <a:fgClr>
                  <a:srgbClr val="080B5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8A6E3DAD-079C-3973-F7E5-A3CE66E03B77}"/>
                  </a:ext>
                </a:extLst>
              </p:cNvPr>
              <p:cNvSpPr/>
              <p:nvPr/>
            </p:nvSpPr>
            <p:spPr>
              <a:xfrm rot="5400000">
                <a:off x="1970005" y="2338026"/>
                <a:ext cx="246224" cy="212263"/>
              </a:xfrm>
              <a:prstGeom prst="triangle">
                <a:avLst/>
              </a:prstGeom>
              <a:solidFill>
                <a:srgbClr val="080B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6F1BA7-3DE4-B832-3982-959D90BB291E}"/>
              </a:ext>
            </a:extLst>
          </p:cNvPr>
          <p:cNvGrpSpPr/>
          <p:nvPr/>
        </p:nvGrpSpPr>
        <p:grpSpPr>
          <a:xfrm>
            <a:off x="1924156" y="2927956"/>
            <a:ext cx="4171844" cy="445686"/>
            <a:chOff x="1924156" y="2221314"/>
            <a:chExt cx="4171844" cy="445686"/>
          </a:xfrm>
        </p:grpSpPr>
        <p:sp>
          <p:nvSpPr>
            <p:cNvPr id="43" name="TextBox 11">
              <a:extLst>
                <a:ext uri="{FF2B5EF4-FFF2-40B4-BE49-F238E27FC236}">
                  <a16:creationId xmlns:a16="http://schemas.microsoft.com/office/drawing/2014/main" id="{B0A639A8-847D-0696-EC99-8A7EBA479EA1}"/>
                </a:ext>
              </a:extLst>
            </p:cNvPr>
            <p:cNvSpPr txBox="1"/>
            <p:nvPr/>
          </p:nvSpPr>
          <p:spPr>
            <a:xfrm>
              <a:off x="2555603" y="2278407"/>
              <a:ext cx="2515346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  <a:spcBef>
                  <a:spcPct val="0"/>
                </a:spcBef>
              </a:pPr>
              <a:r>
                <a:rPr lang="en-US" sz="2000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PROBLEM STATEMENT</a:t>
              </a:r>
            </a:p>
          </p:txBody>
        </p: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F4B10E4A-0C40-0A4B-4A1A-CF414DD43831}"/>
                </a:ext>
              </a:extLst>
            </p:cNvPr>
            <p:cNvSpPr txBox="1"/>
            <p:nvPr/>
          </p:nvSpPr>
          <p:spPr>
            <a:xfrm>
              <a:off x="5655433" y="2278407"/>
              <a:ext cx="440567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  <a:spcBef>
                  <a:spcPct val="0"/>
                </a:spcBef>
              </a:pPr>
              <a:r>
                <a:rPr lang="en-US" sz="2000" b="1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A41B692-9BD2-7183-9924-8D682873DEA6}"/>
                </a:ext>
              </a:extLst>
            </p:cNvPr>
            <p:cNvGrpSpPr/>
            <p:nvPr/>
          </p:nvGrpSpPr>
          <p:grpSpPr>
            <a:xfrm>
              <a:off x="1924156" y="2221314"/>
              <a:ext cx="427962" cy="445686"/>
              <a:chOff x="1986985" y="2286745"/>
              <a:chExt cx="302303" cy="314824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611E0F70-1268-AC7A-13C0-6EF07887816D}"/>
                  </a:ext>
                </a:extLst>
              </p:cNvPr>
              <p:cNvSpPr/>
              <p:nvPr/>
            </p:nvSpPr>
            <p:spPr>
              <a:xfrm rot="5400000">
                <a:off x="1996176" y="2308457"/>
                <a:ext cx="314824" cy="271400"/>
              </a:xfrm>
              <a:prstGeom prst="triangle">
                <a:avLst/>
              </a:prstGeom>
              <a:pattFill prst="ltVert">
                <a:fgClr>
                  <a:srgbClr val="080B5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5B49055C-CED0-6183-8304-0731FF76BFF1}"/>
                  </a:ext>
                </a:extLst>
              </p:cNvPr>
              <p:cNvSpPr/>
              <p:nvPr/>
            </p:nvSpPr>
            <p:spPr>
              <a:xfrm rot="5400000">
                <a:off x="1970005" y="2338026"/>
                <a:ext cx="246224" cy="212263"/>
              </a:xfrm>
              <a:prstGeom prst="triangle">
                <a:avLst/>
              </a:prstGeom>
              <a:solidFill>
                <a:srgbClr val="080B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BC1155E-BF88-A4AA-52B7-515E530DB491}"/>
              </a:ext>
            </a:extLst>
          </p:cNvPr>
          <p:cNvGrpSpPr/>
          <p:nvPr/>
        </p:nvGrpSpPr>
        <p:grpSpPr>
          <a:xfrm>
            <a:off x="1924156" y="3669515"/>
            <a:ext cx="4171844" cy="445686"/>
            <a:chOff x="1924156" y="2221314"/>
            <a:chExt cx="4171844" cy="445686"/>
          </a:xfrm>
        </p:grpSpPr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id="{69B2C4B8-9D2A-62C3-3B61-32880642FDBD}"/>
                </a:ext>
              </a:extLst>
            </p:cNvPr>
            <p:cNvSpPr txBox="1"/>
            <p:nvPr/>
          </p:nvSpPr>
          <p:spPr>
            <a:xfrm>
              <a:off x="2555603" y="2278407"/>
              <a:ext cx="2515346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  <a:spcBef>
                  <a:spcPct val="0"/>
                </a:spcBef>
              </a:pPr>
              <a:r>
                <a:rPr lang="en-US" sz="2000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PROJECT OVERVIEW</a:t>
              </a:r>
            </a:p>
          </p:txBody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296A84BB-0FA4-04DF-820E-BAA9068791E0}"/>
                </a:ext>
              </a:extLst>
            </p:cNvPr>
            <p:cNvSpPr txBox="1"/>
            <p:nvPr/>
          </p:nvSpPr>
          <p:spPr>
            <a:xfrm>
              <a:off x="5655433" y="2278407"/>
              <a:ext cx="440567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  <a:spcBef>
                  <a:spcPct val="0"/>
                </a:spcBef>
              </a:pPr>
              <a:r>
                <a:rPr lang="en-US" sz="2000" b="1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1E4727E-83F2-9B09-24C8-23ABB1E4B2F8}"/>
                </a:ext>
              </a:extLst>
            </p:cNvPr>
            <p:cNvGrpSpPr/>
            <p:nvPr/>
          </p:nvGrpSpPr>
          <p:grpSpPr>
            <a:xfrm>
              <a:off x="1924156" y="2221314"/>
              <a:ext cx="427962" cy="445686"/>
              <a:chOff x="1986985" y="2286745"/>
              <a:chExt cx="302303" cy="314824"/>
            </a:xfrm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EEAB70C2-7EFF-11D6-67E2-021E8E23DDE5}"/>
                  </a:ext>
                </a:extLst>
              </p:cNvPr>
              <p:cNvSpPr/>
              <p:nvPr/>
            </p:nvSpPr>
            <p:spPr>
              <a:xfrm rot="5400000">
                <a:off x="1996176" y="2308457"/>
                <a:ext cx="314824" cy="271400"/>
              </a:xfrm>
              <a:prstGeom prst="triangle">
                <a:avLst/>
              </a:prstGeom>
              <a:pattFill prst="ltVert">
                <a:fgClr>
                  <a:srgbClr val="080B5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DC452E3E-3C1D-7B44-9F15-0351D87362BD}"/>
                  </a:ext>
                </a:extLst>
              </p:cNvPr>
              <p:cNvSpPr/>
              <p:nvPr/>
            </p:nvSpPr>
            <p:spPr>
              <a:xfrm rot="5400000">
                <a:off x="1970005" y="2338026"/>
                <a:ext cx="246224" cy="212263"/>
              </a:xfrm>
              <a:prstGeom prst="triangle">
                <a:avLst/>
              </a:prstGeom>
              <a:solidFill>
                <a:srgbClr val="080B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08DB1C-C5A1-DA53-8774-3CFA02F40549}"/>
              </a:ext>
            </a:extLst>
          </p:cNvPr>
          <p:cNvGrpSpPr/>
          <p:nvPr/>
        </p:nvGrpSpPr>
        <p:grpSpPr>
          <a:xfrm>
            <a:off x="1924156" y="4411074"/>
            <a:ext cx="4171844" cy="445686"/>
            <a:chOff x="1924156" y="2221314"/>
            <a:chExt cx="4171844" cy="445686"/>
          </a:xfrm>
        </p:grpSpPr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FB95E709-A20A-EA52-246C-23535F582B8F}"/>
                </a:ext>
              </a:extLst>
            </p:cNvPr>
            <p:cNvSpPr txBox="1"/>
            <p:nvPr/>
          </p:nvSpPr>
          <p:spPr>
            <a:xfrm>
              <a:off x="2555603" y="2278407"/>
              <a:ext cx="2515346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  <a:spcBef>
                  <a:spcPct val="0"/>
                </a:spcBef>
              </a:pPr>
              <a:r>
                <a:rPr lang="en-US" sz="2000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EXECUTIVE SUMMARY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038C53B2-27A4-6B9F-23CD-0C1F1215A95F}"/>
                </a:ext>
              </a:extLst>
            </p:cNvPr>
            <p:cNvSpPr txBox="1"/>
            <p:nvPr/>
          </p:nvSpPr>
          <p:spPr>
            <a:xfrm>
              <a:off x="5655433" y="2278407"/>
              <a:ext cx="440567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  <a:spcBef>
                  <a:spcPct val="0"/>
                </a:spcBef>
              </a:pPr>
              <a:r>
                <a:rPr lang="en-US" sz="2000" b="1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86941AA-58BF-2317-F2B7-EC14CF6912B9}"/>
                </a:ext>
              </a:extLst>
            </p:cNvPr>
            <p:cNvGrpSpPr/>
            <p:nvPr/>
          </p:nvGrpSpPr>
          <p:grpSpPr>
            <a:xfrm>
              <a:off x="1924156" y="2221314"/>
              <a:ext cx="427962" cy="445686"/>
              <a:chOff x="1986985" y="2286745"/>
              <a:chExt cx="302303" cy="314824"/>
            </a:xfrm>
          </p:grpSpPr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55E224A8-7BB2-5C44-3AAC-7058A5822229}"/>
                  </a:ext>
                </a:extLst>
              </p:cNvPr>
              <p:cNvSpPr/>
              <p:nvPr/>
            </p:nvSpPr>
            <p:spPr>
              <a:xfrm rot="5400000">
                <a:off x="1996176" y="2308457"/>
                <a:ext cx="314824" cy="271400"/>
              </a:xfrm>
              <a:prstGeom prst="triangle">
                <a:avLst/>
              </a:prstGeom>
              <a:pattFill prst="ltVert">
                <a:fgClr>
                  <a:srgbClr val="080B5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65321DBF-B6EB-17A9-29CA-5DF48139EA33}"/>
                  </a:ext>
                </a:extLst>
              </p:cNvPr>
              <p:cNvSpPr/>
              <p:nvPr/>
            </p:nvSpPr>
            <p:spPr>
              <a:xfrm rot="5400000">
                <a:off x="1970005" y="2338026"/>
                <a:ext cx="246224" cy="212263"/>
              </a:xfrm>
              <a:prstGeom prst="triangle">
                <a:avLst/>
              </a:prstGeom>
              <a:solidFill>
                <a:srgbClr val="080B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8ED113-DDA0-6981-381C-76A5CB507039}"/>
              </a:ext>
            </a:extLst>
          </p:cNvPr>
          <p:cNvGrpSpPr/>
          <p:nvPr/>
        </p:nvGrpSpPr>
        <p:grpSpPr>
          <a:xfrm>
            <a:off x="1924156" y="5152634"/>
            <a:ext cx="4171844" cy="445686"/>
            <a:chOff x="1924156" y="2221314"/>
            <a:chExt cx="4171844" cy="445686"/>
          </a:xfrm>
        </p:grpSpPr>
        <p:sp>
          <p:nvSpPr>
            <p:cNvPr id="61" name="TextBox 11">
              <a:extLst>
                <a:ext uri="{FF2B5EF4-FFF2-40B4-BE49-F238E27FC236}">
                  <a16:creationId xmlns:a16="http://schemas.microsoft.com/office/drawing/2014/main" id="{0CDEF4E4-0211-E474-9D5E-2BCDB62F4CB0}"/>
                </a:ext>
              </a:extLst>
            </p:cNvPr>
            <p:cNvSpPr txBox="1"/>
            <p:nvPr/>
          </p:nvSpPr>
          <p:spPr>
            <a:xfrm>
              <a:off x="2555603" y="2278407"/>
              <a:ext cx="2515346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  <a:spcBef>
                  <a:spcPct val="0"/>
                </a:spcBef>
              </a:pPr>
              <a:r>
                <a:rPr lang="en-US" sz="2000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DATA MODEL</a:t>
              </a:r>
            </a:p>
          </p:txBody>
        </p:sp>
        <p:sp>
          <p:nvSpPr>
            <p:cNvPr id="62" name="TextBox 12">
              <a:extLst>
                <a:ext uri="{FF2B5EF4-FFF2-40B4-BE49-F238E27FC236}">
                  <a16:creationId xmlns:a16="http://schemas.microsoft.com/office/drawing/2014/main" id="{4AFC2401-77A8-D91B-062F-143B658C47EC}"/>
                </a:ext>
              </a:extLst>
            </p:cNvPr>
            <p:cNvSpPr txBox="1"/>
            <p:nvPr/>
          </p:nvSpPr>
          <p:spPr>
            <a:xfrm>
              <a:off x="5655433" y="2278407"/>
              <a:ext cx="440567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  <a:spcBef>
                  <a:spcPct val="0"/>
                </a:spcBef>
              </a:pPr>
              <a:r>
                <a:rPr lang="en-US" sz="2000" b="1" spc="-38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18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C1912F-9855-9D3C-80B1-71A30BA7BC4C}"/>
                </a:ext>
              </a:extLst>
            </p:cNvPr>
            <p:cNvGrpSpPr/>
            <p:nvPr/>
          </p:nvGrpSpPr>
          <p:grpSpPr>
            <a:xfrm>
              <a:off x="1924156" y="2221314"/>
              <a:ext cx="427962" cy="445686"/>
              <a:chOff x="1986985" y="2286745"/>
              <a:chExt cx="302303" cy="314824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B2594F52-17B5-06B3-D63E-BE34DCFB26CE}"/>
                  </a:ext>
                </a:extLst>
              </p:cNvPr>
              <p:cNvSpPr/>
              <p:nvPr/>
            </p:nvSpPr>
            <p:spPr>
              <a:xfrm rot="5400000">
                <a:off x="1996176" y="2308457"/>
                <a:ext cx="314824" cy="271400"/>
              </a:xfrm>
              <a:prstGeom prst="triangle">
                <a:avLst/>
              </a:prstGeom>
              <a:pattFill prst="ltVert">
                <a:fgClr>
                  <a:srgbClr val="080B5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3478E0D1-DE9F-3DBC-DE85-8781F2F8E2EA}"/>
                  </a:ext>
                </a:extLst>
              </p:cNvPr>
              <p:cNvSpPr/>
              <p:nvPr/>
            </p:nvSpPr>
            <p:spPr>
              <a:xfrm rot="5400000">
                <a:off x="1970005" y="2338026"/>
                <a:ext cx="246224" cy="212263"/>
              </a:xfrm>
              <a:prstGeom prst="triangle">
                <a:avLst/>
              </a:prstGeom>
              <a:solidFill>
                <a:srgbClr val="080B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67" name="Group 6">
            <a:extLst>
              <a:ext uri="{FF2B5EF4-FFF2-40B4-BE49-F238E27FC236}">
                <a16:creationId xmlns:a16="http://schemas.microsoft.com/office/drawing/2014/main" id="{3875EABA-C19E-F251-B448-A18808F6105F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3270657F-0AA2-090B-4174-9D64F15578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69" name="TextBox 8">
              <a:extLst>
                <a:ext uri="{FF2B5EF4-FFF2-40B4-BE49-F238E27FC236}">
                  <a16:creationId xmlns:a16="http://schemas.microsoft.com/office/drawing/2014/main" id="{10C01482-7003-4199-95B5-AC54F817F93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grpSp>
        <p:nvGrpSpPr>
          <p:cNvPr id="70" name="Group 12">
            <a:extLst>
              <a:ext uri="{FF2B5EF4-FFF2-40B4-BE49-F238E27FC236}">
                <a16:creationId xmlns:a16="http://schemas.microsoft.com/office/drawing/2014/main" id="{4CC4B7ED-866A-F6A6-E684-AE9F7D641052}"/>
              </a:ext>
            </a:extLst>
          </p:cNvPr>
          <p:cNvGrpSpPr/>
          <p:nvPr/>
        </p:nvGrpSpPr>
        <p:grpSpPr>
          <a:xfrm>
            <a:off x="9800455" y="4716126"/>
            <a:ext cx="3964649" cy="3964649"/>
            <a:chOff x="0" y="0"/>
            <a:chExt cx="812800" cy="812800"/>
          </a:xfrm>
        </p:grpSpPr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AFCBABB7-7D01-5AE6-CDAF-57CA855544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72" name="TextBox 14">
              <a:extLst>
                <a:ext uri="{FF2B5EF4-FFF2-40B4-BE49-F238E27FC236}">
                  <a16:creationId xmlns:a16="http://schemas.microsoft.com/office/drawing/2014/main" id="{B80A8C9D-2BC2-85A6-FA19-AC0349015B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826402" y="748524"/>
            <a:ext cx="4679798" cy="7037537"/>
          </a:xfrm>
          <a:custGeom>
            <a:avLst/>
            <a:gdLst/>
            <a:ahLst/>
            <a:cxnLst/>
            <a:rect l="l" t="t" r="r" b="b"/>
            <a:pathLst>
              <a:path w="660400" h="993118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32507"/>
                </a:cubicBezTo>
                <a:lnTo>
                  <a:pt x="660400" y="993118"/>
                </a:lnTo>
                <a:lnTo>
                  <a:pt x="0" y="993118"/>
                </a:lnTo>
                <a:lnTo>
                  <a:pt x="0" y="332998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080B52"/>
          </a:solidFill>
        </p:spPr>
      </p:sp>
      <p:sp>
        <p:nvSpPr>
          <p:cNvPr id="7" name="TextBox 7"/>
          <p:cNvSpPr txBox="1"/>
          <p:nvPr/>
        </p:nvSpPr>
        <p:spPr>
          <a:xfrm>
            <a:off x="6826402" y="1378495"/>
            <a:ext cx="4679798" cy="6407564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  <a:spcBef>
                <a:spcPct val="0"/>
              </a:spcBef>
            </a:pPr>
            <a:endParaRPr sz="1200" dirty="0"/>
          </a:p>
        </p:txBody>
      </p:sp>
      <p:sp>
        <p:nvSpPr>
          <p:cNvPr id="9" name="Freeform 9"/>
          <p:cNvSpPr/>
          <p:nvPr/>
        </p:nvSpPr>
        <p:spPr>
          <a:xfrm>
            <a:off x="7079186" y="976189"/>
            <a:ext cx="4174230" cy="4174230"/>
          </a:xfrm>
          <a:custGeom>
            <a:avLst/>
            <a:gdLst/>
            <a:ahLst/>
            <a:cxnLst/>
            <a:rect l="l" t="t" r="r" b="b"/>
            <a:pathLst>
              <a:path w="8903970" h="8903970">
                <a:moveTo>
                  <a:pt x="4451350" y="8903970"/>
                </a:moveTo>
                <a:cubicBezTo>
                  <a:pt x="1997710" y="8903970"/>
                  <a:pt x="0" y="6906260"/>
                  <a:pt x="0" y="4451350"/>
                </a:cubicBezTo>
                <a:cubicBezTo>
                  <a:pt x="0" y="1996440"/>
                  <a:pt x="1997710" y="0"/>
                  <a:pt x="4451350" y="0"/>
                </a:cubicBezTo>
                <a:cubicBezTo>
                  <a:pt x="6904990" y="0"/>
                  <a:pt x="8903970" y="1997710"/>
                  <a:pt x="8903970" y="4451350"/>
                </a:cubicBezTo>
                <a:cubicBezTo>
                  <a:pt x="8903970" y="6904990"/>
                  <a:pt x="6906260" y="8903970"/>
                  <a:pt x="4451350" y="8903970"/>
                </a:cubicBezTo>
                <a:close/>
                <a:moveTo>
                  <a:pt x="4451350" y="19050"/>
                </a:moveTo>
                <a:cubicBezTo>
                  <a:pt x="2007870" y="19050"/>
                  <a:pt x="19050" y="2007870"/>
                  <a:pt x="19050" y="4451350"/>
                </a:cubicBezTo>
                <a:cubicBezTo>
                  <a:pt x="19050" y="6894830"/>
                  <a:pt x="2007870" y="8883650"/>
                  <a:pt x="4451350" y="8883650"/>
                </a:cubicBezTo>
                <a:cubicBezTo>
                  <a:pt x="6894830" y="8883650"/>
                  <a:pt x="8883650" y="6894830"/>
                  <a:pt x="8883650" y="4451350"/>
                </a:cubicBezTo>
                <a:cubicBezTo>
                  <a:pt x="8883650" y="2007870"/>
                  <a:pt x="6896100" y="19050"/>
                  <a:pt x="4451350" y="190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Box 11"/>
          <p:cNvSpPr txBox="1"/>
          <p:nvPr/>
        </p:nvSpPr>
        <p:spPr>
          <a:xfrm>
            <a:off x="1012230" y="2449793"/>
            <a:ext cx="5609848" cy="252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A brief overview of AtliQ Hardware and the report’s focus on analyzing sales and financial performance.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AtliQ Hardware is a top distributor and retailer of IT hardware and consumer electronics. The company provides high-quality products like computer components and networking equipment to  individuals and businesses. Known for its innovation and customer focus, AtliQ has earned a strong reputation across various  markets.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2230" y="1515834"/>
            <a:ext cx="2770497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pic>
        <p:nvPicPr>
          <p:cNvPr id="16" name="Picture 2" descr="New Techology Contracts Awarded | TexBuy">
            <a:extLst>
              <a:ext uri="{FF2B5EF4-FFF2-40B4-BE49-F238E27FC236}">
                <a16:creationId xmlns:a16="http://schemas.microsoft.com/office/drawing/2014/main" id="{5F8F43E1-CC6F-A855-A2DF-028E9FCEC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2" r="17292"/>
          <a:stretch/>
        </p:blipFill>
        <p:spPr bwMode="auto">
          <a:xfrm>
            <a:off x="7148501" y="1045504"/>
            <a:ext cx="4035600" cy="4035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C9AF86A4-1B7D-D8CF-426A-C5EEE1738533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A9929673-C65E-484C-93A1-92E4B6E54D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E616E813-870E-E0CA-4345-6D06F660B70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0" name="Group 12">
            <a:extLst>
              <a:ext uri="{FF2B5EF4-FFF2-40B4-BE49-F238E27FC236}">
                <a16:creationId xmlns:a16="http://schemas.microsoft.com/office/drawing/2014/main" id="{2754E96E-DA3C-3824-61F0-BD0080835BF6}"/>
              </a:ext>
            </a:extLst>
          </p:cNvPr>
          <p:cNvGrpSpPr/>
          <p:nvPr/>
        </p:nvGrpSpPr>
        <p:grpSpPr>
          <a:xfrm>
            <a:off x="9800455" y="4716126"/>
            <a:ext cx="3964649" cy="3964649"/>
            <a:chOff x="0" y="0"/>
            <a:chExt cx="812800" cy="812800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3F9061E-21C0-3842-CC59-C1BFA01388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BB8D167B-E830-4EB3-6196-DF3975A99DA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5FE06-D1CB-A0CE-F15E-FB680DD9D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38A86C-F0DD-BD4C-D286-2F2D852F13B3}"/>
              </a:ext>
            </a:extLst>
          </p:cNvPr>
          <p:cNvGrpSpPr/>
          <p:nvPr/>
        </p:nvGrpSpPr>
        <p:grpSpPr>
          <a:xfrm>
            <a:off x="8844555" y="0"/>
            <a:ext cx="3347447" cy="6858000"/>
            <a:chOff x="0" y="0"/>
            <a:chExt cx="1322448" cy="2709333"/>
          </a:xfrm>
          <a:solidFill>
            <a:srgbClr val="080B52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1B8019-28DA-F908-0283-5E77F6970B61}"/>
                </a:ext>
              </a:extLst>
            </p:cNvPr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E8CADB-BB08-EBDA-F98D-2DC6BC96B0BC}"/>
                </a:ext>
              </a:extLst>
            </p:cNvPr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6D4F92C-6904-0354-0234-36602D65B246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5692921-22DD-B4BB-1795-5F6FDA997E9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CA874DE-D7D4-5092-8908-1EC8C6D805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31" name="TextBox 11">
            <a:extLst>
              <a:ext uri="{FF2B5EF4-FFF2-40B4-BE49-F238E27FC236}">
                <a16:creationId xmlns:a16="http://schemas.microsoft.com/office/drawing/2014/main" id="{AADFA3FC-DF23-D3CB-C774-09533ED9E95A}"/>
              </a:ext>
            </a:extLst>
          </p:cNvPr>
          <p:cNvSpPr txBox="1"/>
          <p:nvPr/>
        </p:nvSpPr>
        <p:spPr>
          <a:xfrm>
            <a:off x="1012230" y="2449793"/>
            <a:ext cx="5609848" cy="363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Identifying challenges in AtliQ Hardware's sales and financial performance for actionable insights.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AtliQ Hardware is experiencing declining sales in the competitive Latin American market, leading to significant financial losses. Competitors like Dell and HP are capturing market share, intensifying the challenge.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This situation calls for an in-depth  analysis to identify gaps and develop  strategies to regain a competitive edge.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endParaRPr lang="en-US" sz="1600" spc="-27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4F7AFBAC-24B6-A7C4-5282-52D8886F16CD}"/>
              </a:ext>
            </a:extLst>
          </p:cNvPr>
          <p:cNvSpPr txBox="1"/>
          <p:nvPr/>
        </p:nvSpPr>
        <p:spPr>
          <a:xfrm>
            <a:off x="1012230" y="1515834"/>
            <a:ext cx="4537304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Problem Statement</a:t>
            </a:r>
          </a:p>
        </p:txBody>
      </p:sp>
      <p:pic>
        <p:nvPicPr>
          <p:cNvPr id="34" name="Picture 33" descr="Education Cosmos :: When, How, and Why Do We Trust Technology Too Much?">
            <a:extLst>
              <a:ext uri="{FF2B5EF4-FFF2-40B4-BE49-F238E27FC236}">
                <a16:creationId xmlns:a16="http://schemas.microsoft.com/office/drawing/2014/main" id="{FD86B814-1E20-7E4A-2743-CD2D5999B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9" r="8422" b="24"/>
          <a:stretch>
            <a:fillRect/>
          </a:stretch>
        </p:blipFill>
        <p:spPr bwMode="auto">
          <a:xfrm flipH="1">
            <a:off x="6644174" y="200089"/>
            <a:ext cx="5351988" cy="6399233"/>
          </a:xfrm>
          <a:custGeom>
            <a:avLst/>
            <a:gdLst>
              <a:gd name="connsiteX0" fmla="*/ 23780 w 5351988"/>
              <a:gd name="connsiteY0" fmla="*/ 0 h 6399233"/>
              <a:gd name="connsiteX1" fmla="*/ 158 w 5351988"/>
              <a:gd name="connsiteY1" fmla="*/ 22279 h 6399233"/>
              <a:gd name="connsiteX2" fmla="*/ 0 w 5351988"/>
              <a:gd name="connsiteY2" fmla="*/ 6377191 h 6399233"/>
              <a:gd name="connsiteX3" fmla="*/ 23938 w 5351988"/>
              <a:gd name="connsiteY3" fmla="*/ 6399233 h 6399233"/>
              <a:gd name="connsiteX4" fmla="*/ 5351167 w 5351988"/>
              <a:gd name="connsiteY4" fmla="*/ 6398838 h 6399233"/>
              <a:gd name="connsiteX5" fmla="*/ 5347927 w 5351988"/>
              <a:gd name="connsiteY5" fmla="*/ 6374426 h 6399233"/>
              <a:gd name="connsiteX6" fmla="*/ 5113444 w 5351988"/>
              <a:gd name="connsiteY6" fmla="*/ 5326518 h 6399233"/>
              <a:gd name="connsiteX7" fmla="*/ 4778389 w 5351988"/>
              <a:gd name="connsiteY7" fmla="*/ 3832714 h 6399233"/>
              <a:gd name="connsiteX8" fmla="*/ 4365436 w 5351988"/>
              <a:gd name="connsiteY8" fmla="*/ 1987895 h 6399233"/>
              <a:gd name="connsiteX9" fmla="*/ 3945214 w 5351988"/>
              <a:gd name="connsiteY9" fmla="*/ 114003 h 6399233"/>
              <a:gd name="connsiteX10" fmla="*/ 3917405 w 5351988"/>
              <a:gd name="connsiteY10" fmla="*/ 395 h 6399233"/>
              <a:gd name="connsiteX11" fmla="*/ 23780 w 5351988"/>
              <a:gd name="connsiteY11" fmla="*/ 0 h 639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51988" h="6399233">
                <a:moveTo>
                  <a:pt x="23780" y="0"/>
                </a:moveTo>
                <a:cubicBezTo>
                  <a:pt x="6162" y="0"/>
                  <a:pt x="158" y="2133"/>
                  <a:pt x="158" y="22279"/>
                </a:cubicBezTo>
                <a:cubicBezTo>
                  <a:pt x="632" y="2140610"/>
                  <a:pt x="632" y="4258940"/>
                  <a:pt x="0" y="6377191"/>
                </a:cubicBezTo>
                <a:cubicBezTo>
                  <a:pt x="0" y="6397811"/>
                  <a:pt x="6636" y="6399233"/>
                  <a:pt x="23938" y="6399233"/>
                </a:cubicBezTo>
                <a:cubicBezTo>
                  <a:pt x="1799708" y="6398838"/>
                  <a:pt x="3575398" y="6398838"/>
                  <a:pt x="5351167" y="6398838"/>
                </a:cubicBezTo>
                <a:cubicBezTo>
                  <a:pt x="5353695" y="6390227"/>
                  <a:pt x="5349745" y="6382405"/>
                  <a:pt x="5347927" y="6374426"/>
                </a:cubicBezTo>
                <a:cubicBezTo>
                  <a:pt x="5269872" y="6025071"/>
                  <a:pt x="5191737" y="5675795"/>
                  <a:pt x="5113444" y="5326518"/>
                </a:cubicBezTo>
                <a:cubicBezTo>
                  <a:pt x="5001812" y="4828557"/>
                  <a:pt x="4889942" y="4330676"/>
                  <a:pt x="4778389" y="3832714"/>
                </a:cubicBezTo>
                <a:cubicBezTo>
                  <a:pt x="4640606" y="3217748"/>
                  <a:pt x="4503139" y="2602782"/>
                  <a:pt x="4365436" y="1987895"/>
                </a:cubicBezTo>
                <a:cubicBezTo>
                  <a:pt x="4225520" y="1363211"/>
                  <a:pt x="4085525" y="738607"/>
                  <a:pt x="3945214" y="114003"/>
                </a:cubicBezTo>
                <a:cubicBezTo>
                  <a:pt x="3936682" y="76002"/>
                  <a:pt x="3931231" y="37132"/>
                  <a:pt x="3917405" y="395"/>
                </a:cubicBezTo>
                <a:cubicBezTo>
                  <a:pt x="2619530" y="395"/>
                  <a:pt x="1321655" y="395"/>
                  <a:pt x="237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A7779C4E-462C-665D-FA57-C9C95232470A}"/>
              </a:ext>
            </a:extLst>
          </p:cNvPr>
          <p:cNvGrpSpPr/>
          <p:nvPr/>
        </p:nvGrpSpPr>
        <p:grpSpPr>
          <a:xfrm>
            <a:off x="9800455" y="4716126"/>
            <a:ext cx="3964649" cy="39646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2789D20-713B-B60C-4653-7132EF6527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C83BB74-BBA5-A36E-9CB1-02F55BAA7F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681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33A8E-E8BD-0E54-9416-A937469A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88A42C-42D1-7407-E0A5-7795AC4A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28" y="754007"/>
            <a:ext cx="7258774" cy="5349986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C03CA1E-1231-B7AE-DFCD-AABB2ADEF4D5}"/>
              </a:ext>
            </a:extLst>
          </p:cNvPr>
          <p:cNvSpPr txBox="1"/>
          <p:nvPr/>
        </p:nvSpPr>
        <p:spPr>
          <a:xfrm>
            <a:off x="11380902" y="-96441"/>
            <a:ext cx="1012230" cy="6954441"/>
          </a:xfrm>
          <a:prstGeom prst="rect">
            <a:avLst/>
          </a:prstGeom>
          <a:solidFill>
            <a:srgbClr val="080B52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1AC2503-4EFD-82EC-1B08-CACD2AA43AE5}"/>
              </a:ext>
            </a:extLst>
          </p:cNvPr>
          <p:cNvGrpSpPr/>
          <p:nvPr/>
        </p:nvGrpSpPr>
        <p:grpSpPr>
          <a:xfrm>
            <a:off x="-1063880" y="-1188068"/>
            <a:ext cx="2376136" cy="2376136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0AAFA9A-F30B-DD91-FB30-AD3E6EDB28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0DDCB62-9DE2-28E1-9C86-7D5DB02909C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31" name="TextBox 11">
            <a:extLst>
              <a:ext uri="{FF2B5EF4-FFF2-40B4-BE49-F238E27FC236}">
                <a16:creationId xmlns:a16="http://schemas.microsoft.com/office/drawing/2014/main" id="{328B1DC1-F6EB-F560-546A-363B85527217}"/>
              </a:ext>
            </a:extLst>
          </p:cNvPr>
          <p:cNvSpPr txBox="1"/>
          <p:nvPr/>
        </p:nvSpPr>
        <p:spPr>
          <a:xfrm>
            <a:off x="1012230" y="2449793"/>
            <a:ext cx="5609848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A summary of the report’s purpose and the valuable insights it provides.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This project analyzes AtliQ Hardware’s sales and financial performance, focusing on historical data, market trends, and profit and loss insights.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It identifies patterns in revenue, expenses, and profitability, enabling data-driven strategies for growth and Optimization.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E07D0E4E-81B8-9C30-9D88-E901D2063A42}"/>
              </a:ext>
            </a:extLst>
          </p:cNvPr>
          <p:cNvSpPr txBox="1"/>
          <p:nvPr/>
        </p:nvSpPr>
        <p:spPr>
          <a:xfrm>
            <a:off x="1012230" y="1515834"/>
            <a:ext cx="4537304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Overview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DFD55B0-4A77-2831-BE31-B0E2FC6F70D7}"/>
              </a:ext>
            </a:extLst>
          </p:cNvPr>
          <p:cNvGrpSpPr/>
          <p:nvPr/>
        </p:nvGrpSpPr>
        <p:grpSpPr>
          <a:xfrm>
            <a:off x="9800455" y="4716126"/>
            <a:ext cx="3964649" cy="3964649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5280D5D-9CAA-F561-D762-68ADF6A2CC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B558AE7-DF0B-35C1-63C2-84E6621783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634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141CB8B-D8C4-4D5D-1F6B-62ADE407FF9F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30448D2-752B-FB20-A6AF-599E87493F8E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7C5875-DB96-C049-6B3E-65CEB160BF1A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C69A2-5C46-B95A-2AB2-7D00480F2E6C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7D75AEB-A677-C4C4-A832-F54A8630F9D8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97FD68B-F6E8-2683-CE9D-278E3E17FDA4}"/>
              </a:ext>
            </a:extLst>
          </p:cNvPr>
          <p:cNvSpPr txBox="1"/>
          <p:nvPr/>
        </p:nvSpPr>
        <p:spPr>
          <a:xfrm>
            <a:off x="1012230" y="1515834"/>
            <a:ext cx="4537304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Summary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4ACD8281-FD02-98EE-DFCE-1EB40420F414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EFA16F8-93B0-22C1-27D3-FF9406C309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078C52F9-A0EA-2CB9-5897-34AF54457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21" name="TextBox 11">
            <a:extLst>
              <a:ext uri="{FF2B5EF4-FFF2-40B4-BE49-F238E27FC236}">
                <a16:creationId xmlns:a16="http://schemas.microsoft.com/office/drawing/2014/main" id="{604FA27D-9291-61C4-B6F5-67E24B4A3F2C}"/>
              </a:ext>
            </a:extLst>
          </p:cNvPr>
          <p:cNvSpPr txBox="1"/>
          <p:nvPr/>
        </p:nvSpPr>
        <p:spPr>
          <a:xfrm>
            <a:off x="975023" y="2759283"/>
            <a:ext cx="25419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Customer Performance Report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1ADC9D-61D6-A6E4-4BC2-437F6ED9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8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4FC84-E912-F648-19ED-214A2FB04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FF9570-D71B-3398-DE16-8EC8885B9FB6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809892BC-55A4-1066-1F9C-1273AF8025F1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46CF67-5825-CADE-3A77-1EC9EAECEF95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4992A3-D7B9-E9BC-317C-F7603D02F9EC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17FDE1-3563-8520-1336-B8802BF8B1C8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706E2B1-A10C-558A-99C3-0F2134840CE5}"/>
              </a:ext>
            </a:extLst>
          </p:cNvPr>
          <p:cNvSpPr txBox="1"/>
          <p:nvPr/>
        </p:nvSpPr>
        <p:spPr>
          <a:xfrm>
            <a:off x="1012230" y="1515834"/>
            <a:ext cx="3123587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98137F30-9808-5CF9-3199-683F9DA2F7DD}"/>
              </a:ext>
            </a:extLst>
          </p:cNvPr>
          <p:cNvGrpSpPr/>
          <p:nvPr/>
        </p:nvGrpSpPr>
        <p:grpSpPr>
          <a:xfrm>
            <a:off x="9433851" y="-2302179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17951FF-9E72-31E2-2E25-2BA17FE5B4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C9905F35-C54B-7D5E-9887-9D7BD2E38DE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458010FA-86ED-65D2-21D9-C0AAB756CC0E}"/>
              </a:ext>
            </a:extLst>
          </p:cNvPr>
          <p:cNvSpPr txBox="1"/>
          <p:nvPr/>
        </p:nvSpPr>
        <p:spPr>
          <a:xfrm>
            <a:off x="1007880" y="2741584"/>
            <a:ext cx="233132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Customer Performance Report</a:t>
            </a:r>
            <a:endParaRPr lang="en-US" sz="1600" b="1" spc="-27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F16B81-401F-34DD-2F9D-B14EF8CF0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90" y="1196827"/>
            <a:ext cx="5617020" cy="446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6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FC1D-4016-39C0-BEFE-164BEB22F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133D7C3-E86C-F9E9-3CA8-932A816402AE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51400E3F-0935-E1BD-802A-FD5E891852BF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75D890-F517-1E63-B0FF-9EC795288661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07B29C-DDE8-BE66-A064-3A090BD649CA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316DE2-252A-0515-B616-8E7C86D2D911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451BCC35-90FC-07DD-E293-8992DF4560B9}"/>
              </a:ext>
            </a:extLst>
          </p:cNvPr>
          <p:cNvSpPr txBox="1"/>
          <p:nvPr/>
        </p:nvSpPr>
        <p:spPr>
          <a:xfrm>
            <a:off x="1012230" y="1515834"/>
            <a:ext cx="2968170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481F43AD-E840-2DE1-FA7F-923006BE921E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6DACDF7-4E61-5844-8BDE-85CED4A00C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0CF82091-930F-98E4-4384-9B7D8B117B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sp>
        <p:nvSpPr>
          <p:cNvPr id="21" name="TextBox 11">
            <a:extLst>
              <a:ext uri="{FF2B5EF4-FFF2-40B4-BE49-F238E27FC236}">
                <a16:creationId xmlns:a16="http://schemas.microsoft.com/office/drawing/2014/main" id="{F1629F17-371C-9E4D-4FFB-58A3470E9A66}"/>
              </a:ext>
            </a:extLst>
          </p:cNvPr>
          <p:cNvSpPr txBox="1"/>
          <p:nvPr/>
        </p:nvSpPr>
        <p:spPr>
          <a:xfrm>
            <a:off x="975024" y="2708503"/>
            <a:ext cx="23552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Market Performance vs Target Report</a:t>
            </a:r>
            <a:endParaRPr lang="en-US" sz="1600" b="1" spc="-27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3CF9F-A897-3005-F26E-01FA3B38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27" y="848791"/>
            <a:ext cx="5659252" cy="73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9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CBAB9-E91C-306C-88CD-D91A195D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C6A2DE7-254E-11BD-A735-AB7FA58007F1}"/>
              </a:ext>
            </a:extLst>
          </p:cNvPr>
          <p:cNvSpPr/>
          <p:nvPr/>
        </p:nvSpPr>
        <p:spPr>
          <a:xfrm>
            <a:off x="11067179" y="3234027"/>
            <a:ext cx="2331321" cy="2331321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B8E3078E-8E51-59BB-BE28-B12F5F29C334}"/>
              </a:ext>
            </a:extLst>
          </p:cNvPr>
          <p:cNvSpPr/>
          <p:nvPr/>
        </p:nvSpPr>
        <p:spPr>
          <a:xfrm rot="5400000">
            <a:off x="-1356298" y="-319854"/>
            <a:ext cx="2331321" cy="2331321"/>
          </a:xfrm>
          <a:prstGeom prst="pie">
            <a:avLst>
              <a:gd name="adj1" fmla="val 5387764"/>
              <a:gd name="adj2" fmla="val 1620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55FE63-71B3-DFF1-AB95-180909455467}"/>
              </a:ext>
            </a:extLst>
          </p:cNvPr>
          <p:cNvSpPr/>
          <p:nvPr/>
        </p:nvSpPr>
        <p:spPr>
          <a:xfrm>
            <a:off x="-779686" y="1283064"/>
            <a:ext cx="1255936" cy="1255936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81DE50-D712-9364-C2C5-349EEE48E141}"/>
              </a:ext>
            </a:extLst>
          </p:cNvPr>
          <p:cNvSpPr/>
          <p:nvPr/>
        </p:nvSpPr>
        <p:spPr>
          <a:xfrm>
            <a:off x="10417092" y="4530245"/>
            <a:ext cx="584200" cy="584200"/>
          </a:xfrm>
          <a:prstGeom prst="ellipse">
            <a:avLst/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4D4059-80CB-80EB-77C6-8EAE064DD884}"/>
              </a:ext>
            </a:extLst>
          </p:cNvPr>
          <p:cNvSpPr/>
          <p:nvPr/>
        </p:nvSpPr>
        <p:spPr>
          <a:xfrm>
            <a:off x="10417092" y="5448302"/>
            <a:ext cx="1774908" cy="2724227"/>
          </a:xfrm>
          <a:prstGeom prst="roundRect">
            <a:avLst>
              <a:gd name="adj" fmla="val 50000"/>
            </a:avLst>
          </a:prstGeom>
          <a:solidFill>
            <a:srgbClr val="080B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BE1F24DD-EF35-AB59-B38B-E39214145724}"/>
              </a:ext>
            </a:extLst>
          </p:cNvPr>
          <p:cNvSpPr txBox="1"/>
          <p:nvPr/>
        </p:nvSpPr>
        <p:spPr>
          <a:xfrm>
            <a:off x="1012230" y="1515834"/>
            <a:ext cx="3048283" cy="102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Executive Summary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5D4602E-EE91-271D-A5F2-3932C593C80A}"/>
              </a:ext>
            </a:extLst>
          </p:cNvPr>
          <p:cNvSpPr txBox="1"/>
          <p:nvPr/>
        </p:nvSpPr>
        <p:spPr>
          <a:xfrm>
            <a:off x="1012230" y="2724591"/>
            <a:ext cx="159148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080B52"/>
              </a:buClr>
              <a:buFont typeface="Wingdings" panose="05000000000000000000" pitchFamily="2" charset="2"/>
              <a:buChar char="Ø"/>
            </a:pP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Profit &amp; Loss (P&amp;L) Statement by </a:t>
            </a:r>
            <a:br>
              <a:rPr lang="en-US" sz="1600" spc="-27" dirty="0">
                <a:latin typeface="Poppins"/>
                <a:ea typeface="Poppins"/>
                <a:cs typeface="Poppins"/>
                <a:sym typeface="Poppins"/>
              </a:rPr>
            </a:br>
            <a:r>
              <a:rPr lang="en-US" sz="1600" spc="-27" dirty="0">
                <a:latin typeface="Poppins"/>
                <a:ea typeface="Poppins"/>
                <a:cs typeface="Poppins"/>
                <a:sym typeface="Poppins"/>
              </a:rPr>
              <a:t>Fiscal Years Report</a:t>
            </a:r>
            <a:endParaRPr lang="en-US" sz="1600" b="1" spc="-27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6121F93E-C12A-EB96-BD8F-60A31050FC08}"/>
              </a:ext>
            </a:extLst>
          </p:cNvPr>
          <p:cNvGrpSpPr/>
          <p:nvPr/>
        </p:nvGrpSpPr>
        <p:grpSpPr>
          <a:xfrm>
            <a:off x="9433851" y="-2203075"/>
            <a:ext cx="3964649" cy="3964649"/>
            <a:chOff x="0" y="0"/>
            <a:chExt cx="812800" cy="8128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AFE346D-E731-B983-E6EE-A12A739AC1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28EF79F3-CA8B-9270-4D5C-C5677F35E99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560F1C-70A4-C346-0934-D7A0A2D2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29" y="1515834"/>
            <a:ext cx="6481934" cy="31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60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778</TotalTime>
  <Words>351</Words>
  <Application>Microsoft Office PowerPoint</Application>
  <PresentationFormat>Widescreen</PresentationFormat>
  <Paragraphs>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Open Sans Extra Bold</vt:lpstr>
      <vt:lpstr>Poppins</vt:lpstr>
      <vt:lpstr>Poppins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Faiz</dc:creator>
  <cp:lastModifiedBy>Mohamed Asif</cp:lastModifiedBy>
  <cp:revision>5</cp:revision>
  <dcterms:created xsi:type="dcterms:W3CDTF">2025-01-27T08:02:32Z</dcterms:created>
  <dcterms:modified xsi:type="dcterms:W3CDTF">2025-01-28T09:19:41Z</dcterms:modified>
</cp:coreProperties>
</file>